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0"/>
  </p:notesMasterIdLst>
  <p:sldIdLst>
    <p:sldId id="257" r:id="rId2"/>
    <p:sldId id="292" r:id="rId3"/>
    <p:sldId id="284" r:id="rId4"/>
    <p:sldId id="300" r:id="rId5"/>
    <p:sldId id="294" r:id="rId6"/>
    <p:sldId id="293" r:id="rId7"/>
    <p:sldId id="303" r:id="rId8"/>
    <p:sldId id="288" r:id="rId9"/>
    <p:sldId id="296" r:id="rId10"/>
    <p:sldId id="302" r:id="rId11"/>
    <p:sldId id="291" r:id="rId12"/>
    <p:sldId id="279" r:id="rId13"/>
    <p:sldId id="272" r:id="rId14"/>
    <p:sldId id="276" r:id="rId15"/>
    <p:sldId id="275" r:id="rId16"/>
    <p:sldId id="273" r:id="rId17"/>
    <p:sldId id="274" r:id="rId18"/>
    <p:sldId id="277" r:id="rId19"/>
    <p:sldId id="278" r:id="rId20"/>
    <p:sldId id="280" r:id="rId21"/>
    <p:sldId id="297" r:id="rId22"/>
    <p:sldId id="304" r:id="rId23"/>
    <p:sldId id="305" r:id="rId24"/>
    <p:sldId id="298" r:id="rId25"/>
    <p:sldId id="264" r:id="rId26"/>
    <p:sldId id="306" r:id="rId27"/>
    <p:sldId id="310" r:id="rId28"/>
    <p:sldId id="309" r:id="rId29"/>
  </p:sldIdLst>
  <p:sldSz cx="12192000" cy="6858000"/>
  <p:notesSz cx="9144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45696F8D-8988-424E-9D51-EE76A2AEA4C9}">
          <p14:sldIdLst>
            <p14:sldId id="257"/>
            <p14:sldId id="292"/>
            <p14:sldId id="284"/>
            <p14:sldId id="300"/>
            <p14:sldId id="294"/>
            <p14:sldId id="293"/>
            <p14:sldId id="303"/>
            <p14:sldId id="288"/>
            <p14:sldId id="296"/>
            <p14:sldId id="302"/>
            <p14:sldId id="291"/>
            <p14:sldId id="279"/>
            <p14:sldId id="272"/>
            <p14:sldId id="276"/>
            <p14:sldId id="275"/>
            <p14:sldId id="273"/>
            <p14:sldId id="274"/>
            <p14:sldId id="277"/>
            <p14:sldId id="278"/>
            <p14:sldId id="280"/>
            <p14:sldId id="297"/>
            <p14:sldId id="304"/>
            <p14:sldId id="305"/>
            <p14:sldId id="298"/>
            <p14:sldId id="264"/>
            <p14:sldId id="306"/>
            <p14:sldId id="310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22" autoAdjust="0"/>
    <p:restoredTop sz="94660"/>
  </p:normalViewPr>
  <p:slideViewPr>
    <p:cSldViewPr snapToGrid="0">
      <p:cViewPr varScale="1">
        <p:scale>
          <a:sx n="72" d="100"/>
          <a:sy n="72" d="100"/>
        </p:scale>
        <p:origin x="3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A56BD-1920-4580-9FD5-8E03A466AB3D}" type="datetimeFigureOut">
              <a:rPr lang="it-IT" smtClean="0"/>
              <a:t>27/09/2023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0886D-6675-4338-ACBD-155F1867B41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8966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F05F6-770A-A052-BB86-BCD092656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54689A4-D673-1159-8037-0DA29F9A7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E6AD51C-6484-33D3-BF2B-4B0C3CAFC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9C5B-A500-4BC1-9958-CAC3456159A8}" type="datetime1">
              <a:rPr lang="it-IT" smtClean="0"/>
              <a:t>27/09/2023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ED2405-9A24-3327-FFC3-D5F3D0AB4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96FA1B-DC53-D029-44EF-FCCA96D03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329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F2B837-D2E1-A0DF-8360-3988B9C7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87379B-5019-34EF-DBF9-B08E4C5F9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03771F-5A2E-715D-4568-83F768657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5D1A-74F2-48E7-B074-250AE10D092D}" type="datetime1">
              <a:rPr lang="it-IT" smtClean="0"/>
              <a:t>27/09/2023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C047A9-5E9E-537B-61E0-2AF66FAFC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3864C3-7E31-DED4-4A96-526476340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681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7700D97-4BB0-B8C0-2340-EC1CB8AB35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E71F10F-EECE-20CF-E35F-C0E96B502D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47BF8E-BCE5-B607-748A-524212183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7D1D9-B179-43B0-944A-82C91159CC87}" type="datetime1">
              <a:rPr lang="it-IT" smtClean="0"/>
              <a:t>27/09/2023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4A26AB-4FDA-16E5-7B6D-7A618B2CC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40B591-A422-8616-D134-78753D1AE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73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F5B948-4875-3120-EDBE-669E7501D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E2B96F-153A-D82B-715A-9264C4004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D95482C-C8A3-77FA-D55B-9CFB6B861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B547-A7B0-434E-88C1-3AF73FDF1465}" type="datetime1">
              <a:rPr lang="it-IT" smtClean="0"/>
              <a:t>27/09/2023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B3DEB5-0EC2-E5E5-AF42-0020480C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F2D048-8749-2179-6629-D53843818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142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0B037B-7D40-CB35-2574-0D3571FCF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A07CD50-6B7E-3848-F8F0-6AD1B04E7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C559D6F-6872-5557-D21C-E308BD724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B52D-0D04-454D-B458-3E4A8FE9C667}" type="datetime1">
              <a:rPr lang="it-IT" smtClean="0"/>
              <a:t>27/09/2023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8FF3A3-2D5F-E5F1-3AC6-D6883120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62D0BC-8DB1-4539-C7EB-3BFFE56D4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240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770C9D-6BCE-8A58-FB63-64BEA878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07FB75-D448-4375-0056-0EA3FF2C6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4E87995-3B03-4E03-535E-833815281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0472866-AC8C-99EF-C0C8-16CFE49F8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42815-A50E-400F-A653-7B88309B8B17}" type="datetime1">
              <a:rPr lang="it-IT" smtClean="0"/>
              <a:t>27/09/2023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4C7DA37-AD2A-B932-D47B-D9C8DB02C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09000D-4F74-B9E8-634C-2CD985EA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3126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6AC62A-CF1C-6E7F-68AA-3B0D5ECF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F8AAA9-00D8-B703-9868-BB7C2FA44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D3AEAC2-647C-7F9E-5847-E9824A079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546E099-5AA1-98C8-D437-FB3AB59F3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44AAC57-6F15-4F85-E2FB-1BFEDFE8F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F444D1F-6370-E850-433E-C2A5B30E6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0D3C1-9D43-4E07-BDAA-3C8DE3A8A347}" type="datetime1">
              <a:rPr lang="it-IT" smtClean="0"/>
              <a:t>27/09/2023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3BDC83D-2120-329F-B30D-83419926D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2B0871B-0384-C898-5DBF-AFE541CD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5946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6B6063-F8E1-C2D4-4427-589BA781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D23BB9F-39AB-70D1-2EF8-13423B50C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E5BA5-2255-4A9C-9F8A-0AF8222A9FBC}" type="datetime1">
              <a:rPr lang="it-IT" smtClean="0"/>
              <a:t>27/09/2023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AF8DF00-6C49-C520-898E-8EF0BFBE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00A18A2-3707-91D2-5B6C-F7F50685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1154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628D43D-FD89-88E8-91EE-678162B94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FB7FA-C5F7-458B-833E-1E34C292C51E}" type="datetime1">
              <a:rPr lang="it-IT" smtClean="0"/>
              <a:t>27/09/2023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61B44B1-A0BF-7C0F-CA70-CF529BBCB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942E21F-7B6A-2456-5B62-8BB5C2E8D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8918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08C93E-6A14-7B55-1793-681C25140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F54A53-FF06-46C6-E77B-E927A552D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2F1FF6F-BCAE-7073-518C-1EF8DFCC4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4D03BDC-0746-970C-3547-FFDF54B5D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AB23-73DA-4C74-8EF9-4A6037EA314D}" type="datetime1">
              <a:rPr lang="it-IT" smtClean="0"/>
              <a:t>27/09/2023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31C4E2-946F-A51A-EA2B-D2AAC87A4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143450-1D69-FFDD-B96E-75EDD1A5E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1694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B1BEEC-EAF3-B1AA-FF2C-85161095C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8F91DE9-1A85-7F96-EBE7-5257C77D7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D287F3F-0DDA-5BB7-E2B7-4C6FD0210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7373FD-75E1-671B-593E-B4D292C11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AAC76-04AC-4196-B2AF-7F38DC902A10}" type="datetime1">
              <a:rPr lang="it-IT" smtClean="0"/>
              <a:t>27/09/2023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9CD78-946D-EA43-9DB2-1DEF70780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2721FA-008B-0384-CE51-7D72B456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551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8E1BE82-66B4-0B3B-95E3-EF9C320AC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066C910-9E50-96F8-EFC6-46A982C86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69FC3B-203E-8EB2-F4AC-83582F7C0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C86E2-73D8-4770-92B2-AC03062BFCE7}" type="datetime1">
              <a:rPr lang="it-IT" smtClean="0"/>
              <a:t>27/09/2023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EBD745-14B0-0548-99D4-13888A7F0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B203CF-E079-BD4A-EA30-726369F1F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AA591-606E-44CA-85F4-DE3D58B9AC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418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.trautteur@gmail.com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PowerPoint_Presentation.pptx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PowerPoint_Presentation1.pptx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fcmconference.org/img/CambridgeDeclarationOnConsciousness.pdf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6D6B762-5196-2B06-1455-FF992B37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0B27E8-A051-8E51-5DC3-109DC364FEA4}"/>
              </a:ext>
            </a:extLst>
          </p:cNvPr>
          <p:cNvSpPr txBox="1"/>
          <p:nvPr/>
        </p:nvSpPr>
        <p:spPr>
          <a:xfrm>
            <a:off x="1305635" y="1305341"/>
            <a:ext cx="958072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it-IT" sz="1800" i="1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it-IT" sz="1800" i="1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it-IT" sz="3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cosa penso quando penso alla coscienza</a:t>
            </a:r>
            <a:r>
              <a:rPr lang="it-IT" sz="3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algn="ctr"/>
            <a:endParaRPr lang="it-IT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Giuseppe Trautteur</a:t>
            </a:r>
          </a:p>
          <a:p>
            <a:pPr algn="ctr"/>
            <a:endParaRPr lang="it-IT" sz="1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it-IT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Università di Napoli Federico II</a:t>
            </a:r>
            <a:endParaRPr lang="it-IT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it-IT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g.trautteur@gmail.com</a:t>
            </a:r>
            <a:endParaRPr lang="it-IT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it-IT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it-IT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it-IT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it-IT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it-IT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6143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3AF2618-66A1-B354-FD01-487E3F04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10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4DB460-8F01-7F69-68FF-1679EEDA5239}"/>
              </a:ext>
            </a:extLst>
          </p:cNvPr>
          <p:cNvSpPr txBox="1"/>
          <p:nvPr/>
        </p:nvSpPr>
        <p:spPr>
          <a:xfrm>
            <a:off x="3265818" y="501650"/>
            <a:ext cx="58737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2.b</a:t>
            </a:r>
            <a:r>
              <a:rPr lang="it-IT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r>
              <a:rPr lang="it-IT" sz="32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La programmazione su calcolatore</a:t>
            </a:r>
            <a:endParaRPr lang="it-IT" sz="32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2264BE4-2932-008A-0F0B-C43BA07016C6}"/>
              </a:ext>
            </a:extLst>
          </p:cNvPr>
          <p:cNvSpPr txBox="1"/>
          <p:nvPr/>
        </p:nvSpPr>
        <p:spPr>
          <a:xfrm>
            <a:off x="1302806" y="1935550"/>
            <a:ext cx="93704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 che giocano a dama (Samuel 1959) e scacchi (Shannon 1949! molti altri fino a Deep Blue)</a:t>
            </a:r>
          </a:p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 che risolvono problemi (Torre di Hanoi, Missionari e cannibali, ecc.)</a:t>
            </a:r>
          </a:p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 che compiono deduzioni logiche (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Theorist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1956, General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solver 1957)</a:t>
            </a:r>
          </a:p>
          <a:p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Ormai le reti neurali sono tutte simulate da programmi</a:t>
            </a:r>
          </a:p>
          <a:p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tecniche usate si avvalgono di e contribuiscono allo sviluppo della Informatica (Sistemi operativi, linguaggi di programmazione ecc.) </a:t>
            </a:r>
          </a:p>
        </p:txBody>
      </p:sp>
    </p:spTree>
    <p:extLst>
      <p:ext uri="{BB962C8B-B14F-4D97-AF65-F5344CB8AC3E}">
        <p14:creationId xmlns:p14="http://schemas.microsoft.com/office/powerpoint/2010/main" val="1498247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88A8470-5BCF-C8D4-2A7F-129FBE35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11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D65E67B-ADC4-4E73-1648-B877C73E8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013971"/>
            <a:ext cx="5411449" cy="278436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3555429-0CF1-A169-1B93-1E7745B84ED0}"/>
              </a:ext>
            </a:extLst>
          </p:cNvPr>
          <p:cNvSpPr txBox="1"/>
          <p:nvPr/>
        </p:nvSpPr>
        <p:spPr>
          <a:xfrm>
            <a:off x="2346300" y="102504"/>
            <a:ext cx="71440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</a:p>
          <a:p>
            <a:pPr algn="ctr"/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EDUCANDA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D28138-81D3-0D4B-5F08-7292B3DE2AB6}"/>
              </a:ext>
            </a:extLst>
          </p:cNvPr>
          <p:cNvSpPr txBox="1"/>
          <p:nvPr/>
        </p:nvSpPr>
        <p:spPr>
          <a:xfrm>
            <a:off x="5501390" y="130835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assone</a:t>
            </a:r>
          </a:p>
        </p:txBody>
      </p:sp>
      <p:pic>
        <p:nvPicPr>
          <p:cNvPr id="10" name="Immagine 9" descr="Immagine che contiene oscurità, fuochi d'artificio, schermata, laser&#10;&#10;Descrizione generata automaticamente">
            <a:extLst>
              <a:ext uri="{FF2B5EF4-FFF2-40B4-BE49-F238E27FC236}">
                <a16:creationId xmlns:a16="http://schemas.microsoft.com/office/drawing/2014/main" id="{942B0221-9309-9FE3-93BB-8C4921730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13" y="3927423"/>
            <a:ext cx="6370820" cy="293057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4B5C0C6-9759-5038-15BC-CF1D4E859F95}"/>
              </a:ext>
            </a:extLst>
          </p:cNvPr>
          <p:cNvSpPr txBox="1"/>
          <p:nvPr/>
        </p:nvSpPr>
        <p:spPr>
          <a:xfrm>
            <a:off x="5055433" y="2433221"/>
            <a:ext cx="48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B71841A-5459-43BA-23DC-0C1EDF2AA64B}"/>
              </a:ext>
            </a:extLst>
          </p:cNvPr>
          <p:cNvSpPr txBox="1"/>
          <p:nvPr/>
        </p:nvSpPr>
        <p:spPr>
          <a:xfrm>
            <a:off x="3888700" y="3429000"/>
            <a:ext cx="93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soglia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E6E2860-BAB2-451E-7E1A-D843F803B1A0}"/>
              </a:ext>
            </a:extLst>
          </p:cNvPr>
          <p:cNvSpPr txBox="1"/>
          <p:nvPr/>
        </p:nvSpPr>
        <p:spPr>
          <a:xfrm>
            <a:off x="2278505" y="111076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pesi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5BA3482-3EFC-D47F-A236-80EE5E6B9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227" y="1308352"/>
            <a:ext cx="1135349" cy="264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52E611D-2EAF-5979-8DE1-4E504617A29C}"/>
              </a:ext>
            </a:extLst>
          </p:cNvPr>
          <p:cNvSpPr txBox="1"/>
          <p:nvPr/>
        </p:nvSpPr>
        <p:spPr>
          <a:xfrm>
            <a:off x="5679059" y="2221485"/>
            <a:ext cx="83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2D21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7B27432-5968-D6B6-3193-1AA0C05E1BFB}"/>
              </a:ext>
            </a:extLst>
          </p:cNvPr>
          <p:cNvSpPr txBox="1"/>
          <p:nvPr/>
        </p:nvSpPr>
        <p:spPr>
          <a:xfrm rot="15962851">
            <a:off x="829694" y="2433221"/>
            <a:ext cx="178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dendriti e sinapsi</a:t>
            </a:r>
          </a:p>
        </p:txBody>
      </p:sp>
    </p:spTree>
    <p:extLst>
      <p:ext uri="{BB962C8B-B14F-4D97-AF65-F5344CB8AC3E}">
        <p14:creationId xmlns:p14="http://schemas.microsoft.com/office/powerpoint/2010/main" val="76979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6156668-CE3B-48A2-1C15-A41DC524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1596"/>
            <a:ext cx="2743200" cy="365125"/>
          </a:xfrm>
        </p:spPr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12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589C27A-D5B1-ACF4-04FD-60747D4FF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794" y="1366880"/>
            <a:ext cx="4646221" cy="526343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11200AA-65E2-A41A-B6E8-76E86DED535C}"/>
              </a:ext>
            </a:extLst>
          </p:cNvPr>
          <p:cNvSpPr txBox="1"/>
          <p:nvPr/>
        </p:nvSpPr>
        <p:spPr>
          <a:xfrm>
            <a:off x="4182255" y="567873"/>
            <a:ext cx="2529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EDUCANDA</a:t>
            </a:r>
          </a:p>
          <a:p>
            <a:pPr algn="ctr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Rete neurale ricorrente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50DB23E-07B3-CFBA-8AC1-FF3FA892B889}"/>
              </a:ext>
            </a:extLst>
          </p:cNvPr>
          <p:cNvSpPr txBox="1"/>
          <p:nvPr/>
        </p:nvSpPr>
        <p:spPr>
          <a:xfrm>
            <a:off x="1341120" y="5989320"/>
            <a:ext cx="8958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Gambardella and G. Trautteur, "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a Small Active Network«,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Kybernetik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(1966), pp. 3-8.</a:t>
            </a:r>
          </a:p>
        </p:txBody>
      </p:sp>
    </p:spTree>
    <p:extLst>
      <p:ext uri="{BB962C8B-B14F-4D97-AF65-F5344CB8AC3E}">
        <p14:creationId xmlns:p14="http://schemas.microsoft.com/office/powerpoint/2010/main" val="141253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4B88D0F-B35E-AD14-4B0B-9E0E17BE0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13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graphicFrame>
        <p:nvGraphicFramePr>
          <p:cNvPr id="3" name="Oggetto 2">
            <a:hlinkClick r:id="" action="ppaction://ole?verb=0"/>
            <a:extLst>
              <a:ext uri="{FF2B5EF4-FFF2-40B4-BE49-F238E27FC236}">
                <a16:creationId xmlns:a16="http://schemas.microsoft.com/office/drawing/2014/main" id="{9B2792B2-F1E9-20DE-38C7-12ADB23B62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587166"/>
              </p:ext>
            </p:extLst>
          </p:nvPr>
        </p:nvGraphicFramePr>
        <p:xfrm>
          <a:off x="450574" y="428380"/>
          <a:ext cx="10903226" cy="6001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6095975" imgH="3429123" progId="PowerPoint.Show.12">
                  <p:embed/>
                </p:oleObj>
              </mc:Choice>
              <mc:Fallback>
                <p:oleObj name="Presentation" r:id="rId2" imgW="6095975" imgH="342912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0574" y="428380"/>
                        <a:ext cx="10903226" cy="6001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372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812FA93-A7FB-15AC-1B30-739D59316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14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945730A-E95E-6A6D-09E6-9ABF235C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350" y="31698"/>
            <a:ext cx="4930815" cy="68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29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D7F14AD-533D-1E45-8288-93F6AA31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15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C9BF754-EAD5-E356-C8E4-887192B04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9" y="361507"/>
            <a:ext cx="10239154" cy="6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16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13DA4E-020D-B3DA-D010-D7495A940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16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graphicFrame>
        <p:nvGraphicFramePr>
          <p:cNvPr id="3" name="Oggetto 2">
            <a:hlinkClick r:id="" action="ppaction://ole?verb=0"/>
            <a:extLst>
              <a:ext uri="{FF2B5EF4-FFF2-40B4-BE49-F238E27FC236}">
                <a16:creationId xmlns:a16="http://schemas.microsoft.com/office/drawing/2014/main" id="{BE331231-02A0-E48D-5D67-E57CD5B6A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188703"/>
              </p:ext>
            </p:extLst>
          </p:nvPr>
        </p:nvGraphicFramePr>
        <p:xfrm>
          <a:off x="-3581400" y="395605"/>
          <a:ext cx="19857721" cy="5822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6095975" imgH="3429123" progId="PowerPoint.Show.12">
                  <p:embed/>
                </p:oleObj>
              </mc:Choice>
              <mc:Fallback>
                <p:oleObj name="Presentation" r:id="rId2" imgW="6095975" imgH="342912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581400" y="395605"/>
                        <a:ext cx="19857721" cy="5822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02994684-7365-5ED2-B64C-47F2A537DC71}"/>
              </a:ext>
            </a:extLst>
          </p:cNvPr>
          <p:cNvSpPr txBox="1"/>
          <p:nvPr/>
        </p:nvSpPr>
        <p:spPr>
          <a:xfrm>
            <a:off x="4241242" y="640080"/>
            <a:ext cx="421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Le successive esecuzioni con  refrattarietà</a:t>
            </a:r>
          </a:p>
        </p:txBody>
      </p:sp>
    </p:spTree>
    <p:extLst>
      <p:ext uri="{BB962C8B-B14F-4D97-AF65-F5344CB8AC3E}">
        <p14:creationId xmlns:p14="http://schemas.microsoft.com/office/powerpoint/2010/main" val="1572820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FA3A9E5-26C2-3958-5AE6-5CE5065B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17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7BAE1BB-4C30-7D98-93C7-F815BA9E5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63" y="152400"/>
            <a:ext cx="9537403" cy="65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08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08BD92-C53E-7DDD-433D-436B6C05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16240" y="6416357"/>
            <a:ext cx="2743200" cy="365125"/>
          </a:xfrm>
        </p:spPr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18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2F7BAAA-E342-03F1-625D-BE57FDA20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237" y="76518"/>
            <a:ext cx="9590566" cy="633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44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10DF220-8D13-F410-FE5D-D84A2439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60080" y="6355080"/>
            <a:ext cx="3032760" cy="366395"/>
          </a:xfrm>
        </p:spPr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19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979EC2-209A-306E-3839-EF1E0D7F4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255" y="45720"/>
            <a:ext cx="8346558" cy="65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28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694D63A-C8EE-5BC2-E427-C5FC1432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2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56BBFD2-5177-A17D-1F8C-AE7ACA6ECDDD}"/>
              </a:ext>
            </a:extLst>
          </p:cNvPr>
          <p:cNvSpPr txBox="1"/>
          <p:nvPr/>
        </p:nvSpPr>
        <p:spPr>
          <a:xfrm>
            <a:off x="2688236" y="1682368"/>
            <a:ext cx="6684364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 algn="just">
              <a:spcBef>
                <a:spcPts val="500"/>
              </a:spcBef>
              <a:buFont typeface="+mj-lt"/>
              <a:buAutoNum type="arabicPeriod"/>
            </a:pPr>
            <a:r>
              <a:rPr lang="it-IT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Coscienza e intelligenza</a:t>
            </a:r>
          </a:p>
          <a:p>
            <a:pPr marL="514350" lvl="0" indent="-514350" algn="just">
              <a:spcBef>
                <a:spcPts val="500"/>
              </a:spcBef>
              <a:buFont typeface="+mj-lt"/>
              <a:buAutoNum type="arabicPeriod"/>
            </a:pPr>
            <a:r>
              <a:rPr lang="it-IT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Inizi della intelligenza artificiale (AI)</a:t>
            </a:r>
          </a:p>
          <a:p>
            <a:pPr lvl="2">
              <a:spcBef>
                <a:spcPts val="500"/>
              </a:spcBef>
            </a:pPr>
            <a:r>
              <a:rPr lang="it-IT" sz="2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it-IT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Reti neurali artificiali</a:t>
            </a:r>
          </a:p>
          <a:p>
            <a:pPr lvl="2" algn="just">
              <a:spcBef>
                <a:spcPts val="500"/>
              </a:spcBef>
            </a:pPr>
            <a:r>
              <a:rPr lang="it-IT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b. Programmi</a:t>
            </a:r>
          </a:p>
          <a:p>
            <a:pPr marL="514350" lvl="0" indent="-514350" algn="just">
              <a:spcBef>
                <a:spcPts val="500"/>
              </a:spcBef>
              <a:buFont typeface="+mj-lt"/>
              <a:buAutoNum type="arabicPeriod"/>
            </a:pPr>
            <a:r>
              <a:rPr lang="it-IT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 ricordo personale: Educanda</a:t>
            </a:r>
          </a:p>
          <a:p>
            <a:pPr marL="514350" lvl="0" indent="-514350" algn="just">
              <a:spcBef>
                <a:spcPts val="500"/>
              </a:spcBef>
              <a:buFont typeface="+mj-lt"/>
              <a:buAutoNum type="arabicPeriod"/>
            </a:pPr>
            <a:r>
              <a:rPr lang="it-IT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Evoluzione della intelligenza artificiale</a:t>
            </a:r>
          </a:p>
          <a:p>
            <a:pPr marL="514350" lvl="0" indent="-514350" algn="just">
              <a:spcBef>
                <a:spcPts val="500"/>
              </a:spcBef>
              <a:buFont typeface="+mj-lt"/>
              <a:buAutoNum type="arabicPeriod"/>
            </a:pPr>
            <a:r>
              <a:rPr lang="it-IT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 sistemi di AI sono coscienti?</a:t>
            </a:r>
          </a:p>
        </p:txBody>
      </p:sp>
    </p:spTree>
    <p:extLst>
      <p:ext uri="{BB962C8B-B14F-4D97-AF65-F5344CB8AC3E}">
        <p14:creationId xmlns:p14="http://schemas.microsoft.com/office/powerpoint/2010/main" val="4052908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598E3-42B2-6003-7E80-1C238488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20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48C43C3-7D61-B696-EE6A-B08F99A17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2440"/>
            <a:ext cx="9781954" cy="59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89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9654F71-C0D7-0666-C222-D29925DA3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21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07771D8-8E92-BD21-F599-23564AE0B37F}"/>
              </a:ext>
            </a:extLst>
          </p:cNvPr>
          <p:cNvSpPr txBox="1"/>
          <p:nvPr/>
        </p:nvSpPr>
        <p:spPr>
          <a:xfrm>
            <a:off x="971862" y="502350"/>
            <a:ext cx="9010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it-IT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it-IT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Evoluzione della intelligenza artificiale</a:t>
            </a:r>
            <a:endParaRPr lang="it-IT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EA72E9E-ADBC-2503-6671-4143AA773316}"/>
              </a:ext>
            </a:extLst>
          </p:cNvPr>
          <p:cNvSpPr txBox="1"/>
          <p:nvPr/>
        </p:nvSpPr>
        <p:spPr>
          <a:xfrm>
            <a:off x="450318" y="1887138"/>
            <a:ext cx="10903482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  <a:tabLst>
                <a:tab pos="4860925" algn="r"/>
              </a:tabLst>
            </a:pPr>
            <a:r>
              <a:rPr lang="it-IT" sz="2400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Declino/abbandono</a:t>
            </a:r>
            <a:r>
              <a:rPr lang="it-IT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delle reti neurali </a:t>
            </a:r>
            <a:r>
              <a:rPr lang="it-IT" sz="24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in seguito alla pubblicazione del libro </a:t>
            </a:r>
            <a:r>
              <a:rPr lang="it-IT" sz="2400" i="1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Perceptrons</a:t>
            </a:r>
            <a:r>
              <a:rPr lang="it-IT" sz="24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it-IT" sz="24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Minsky</a:t>
            </a:r>
            <a:r>
              <a:rPr lang="it-IT" sz="24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e </a:t>
            </a:r>
            <a:r>
              <a:rPr lang="it-IT" sz="24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Papert</a:t>
            </a:r>
            <a:r>
              <a:rPr lang="it-IT" sz="24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1969, 1988</a:t>
            </a:r>
            <a:r>
              <a:rPr lang="it-IT" sz="2400" kern="1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2  </a:t>
            </a:r>
            <a:r>
              <a:rPr lang="it-IT" sz="24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che dimostrò </a:t>
            </a:r>
            <a:r>
              <a:rPr lang="it-IT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it-IT" sz="24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l’insufficienza dell’ algoritmo semplice di apprendimento.</a:t>
            </a:r>
          </a:p>
          <a:p>
            <a:pPr algn="l">
              <a:spcBef>
                <a:spcPts val="500"/>
              </a:spcBef>
              <a:tabLst>
                <a:tab pos="4860925" algn="r"/>
              </a:tabLst>
            </a:pPr>
            <a:endParaRPr lang="it-IT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l">
              <a:spcBef>
                <a:spcPts val="500"/>
              </a:spcBef>
              <a:tabLst>
                <a:tab pos="4860925" algn="r"/>
              </a:tabLst>
            </a:pPr>
            <a:r>
              <a:rPr lang="it-IT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Sistemi esperti, motori di ricerca, Pattern </a:t>
            </a:r>
            <a:r>
              <a:rPr lang="it-IT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Recognition</a:t>
            </a:r>
            <a:r>
              <a:rPr lang="it-IT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Natural Language Processing</a:t>
            </a:r>
          </a:p>
          <a:p>
            <a:pPr algn="ctr">
              <a:spcBef>
                <a:spcPts val="500"/>
              </a:spcBef>
              <a:tabLst>
                <a:tab pos="4860925" algn="r"/>
              </a:tabLst>
            </a:pPr>
            <a:r>
              <a:rPr lang="it-IT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ELIZA</a:t>
            </a:r>
            <a:r>
              <a:rPr lang="it-IT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(1966)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BEBEC4E-A59D-0C4C-AA47-98D288714B8E}"/>
              </a:ext>
            </a:extLst>
          </p:cNvPr>
          <p:cNvSpPr txBox="1"/>
          <p:nvPr/>
        </p:nvSpPr>
        <p:spPr>
          <a:xfrm>
            <a:off x="949059" y="4449171"/>
            <a:ext cx="9906000" cy="1018227"/>
          </a:xfrm>
          <a:prstGeom prst="rect">
            <a:avLst/>
          </a:prstGeom>
          <a:noFill/>
          <a:ln w="3175" cap="sq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500"/>
              </a:spcBef>
            </a:pPr>
            <a:r>
              <a:rPr lang="it-IT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AI debole: programmi progettati per simulare comportamenti umani</a:t>
            </a:r>
          </a:p>
          <a:p>
            <a:pPr algn="just">
              <a:spcBef>
                <a:spcPts val="500"/>
              </a:spcBef>
            </a:pPr>
            <a:r>
              <a:rPr lang="it-IT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AI forte: il sistema "capisce".  Searle (1980) ne nega la possibilità </a:t>
            </a:r>
          </a:p>
        </p:txBody>
      </p:sp>
    </p:spTree>
    <p:extLst>
      <p:ext uri="{BB962C8B-B14F-4D97-AF65-F5344CB8AC3E}">
        <p14:creationId xmlns:p14="http://schemas.microsoft.com/office/powerpoint/2010/main" val="442500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633E8DA-3B85-FE82-F5C1-3E9879327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22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6096309-0F24-0C3F-156F-FA40497C1ACD}"/>
              </a:ext>
            </a:extLst>
          </p:cNvPr>
          <p:cNvSpPr txBox="1"/>
          <p:nvPr/>
        </p:nvSpPr>
        <p:spPr>
          <a:xfrm>
            <a:off x="1104900" y="1267830"/>
            <a:ext cx="8906203" cy="2805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tabLst>
                <a:tab pos="4860925" algn="r"/>
              </a:tabLst>
            </a:pPr>
            <a:r>
              <a:rPr lang="it-IT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R</a:t>
            </a:r>
            <a:r>
              <a:rPr lang="it-IT" sz="2800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itorno alle reti neurali e al connessionismo </a:t>
            </a:r>
          </a:p>
          <a:p>
            <a:pPr algn="l">
              <a:spcBef>
                <a:spcPts val="500"/>
              </a:spcBef>
              <a:tabLst>
                <a:tab pos="4860925" algn="r"/>
              </a:tabLst>
            </a:pPr>
            <a:endParaRPr lang="it-IT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l">
              <a:spcBef>
                <a:spcPts val="500"/>
              </a:spcBef>
              <a:tabLst>
                <a:tab pos="4860925" algn="r"/>
              </a:tabLst>
            </a:pPr>
            <a:r>
              <a:rPr lang="it-IT" sz="2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Parallel</a:t>
            </a:r>
            <a:r>
              <a:rPr lang="it-IT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Distributed Programming (</a:t>
            </a:r>
            <a:r>
              <a:rPr lang="it-IT" sz="2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PDP</a:t>
            </a:r>
            <a:r>
              <a:rPr lang="it-IT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= reti neurali con configurazioni di pesi (</a:t>
            </a:r>
            <a:r>
              <a:rPr lang="it-IT" sz="2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connettoma</a:t>
            </a:r>
            <a:r>
              <a:rPr lang="it-IT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e procedure di aggiornamento per l’apprendimento innovative.     (1987) 	</a:t>
            </a:r>
          </a:p>
        </p:txBody>
      </p:sp>
    </p:spTree>
    <p:extLst>
      <p:ext uri="{BB962C8B-B14F-4D97-AF65-F5344CB8AC3E}">
        <p14:creationId xmlns:p14="http://schemas.microsoft.com/office/powerpoint/2010/main" val="2608721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ACA455A-D60A-B46C-9EE4-8775562F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09053"/>
            <a:ext cx="2743200" cy="365125"/>
          </a:xfrm>
        </p:spPr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23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020980-46CC-0B0F-64D3-D031044B1389}"/>
              </a:ext>
            </a:extLst>
          </p:cNvPr>
          <p:cNvSpPr txBox="1"/>
          <p:nvPr/>
        </p:nvSpPr>
        <p:spPr>
          <a:xfrm>
            <a:off x="1277005" y="1066815"/>
            <a:ext cx="10076795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  <a:tabLst>
                <a:tab pos="4860925" algn="r"/>
              </a:tabLst>
            </a:pPr>
            <a:r>
              <a:rPr lang="it-IT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Deep Blue ed oltre</a:t>
            </a:r>
          </a:p>
          <a:p>
            <a:pPr algn="l">
              <a:spcBef>
                <a:spcPts val="500"/>
              </a:spcBef>
              <a:tabLst>
                <a:tab pos="4860925" algn="r"/>
              </a:tabLst>
            </a:pPr>
            <a:endParaRPr lang="it-IT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l">
              <a:spcBef>
                <a:spcPts val="800"/>
              </a:spcBef>
              <a:tabLst>
                <a:tab pos="4860925" algn="r"/>
              </a:tabLst>
            </a:pPr>
            <a:r>
              <a:rPr lang="it-IT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Deep Blue (IBM 1996) è stato il primo calcolatore a vincere un campione del mondo di scacchi (umano! Kasparov) ed </a:t>
            </a:r>
            <a:r>
              <a:rPr lang="it-IT" sz="24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è stato anche l’ultimo calcolatore di AI integralmente programmato (in linguaggio C).</a:t>
            </a:r>
            <a:endParaRPr lang="it-IT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l">
              <a:spcBef>
                <a:spcPts val="800"/>
              </a:spcBef>
              <a:tabLst>
                <a:tab pos="4860925" algn="r"/>
              </a:tabLst>
            </a:pPr>
            <a:r>
              <a:rPr lang="it-IT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seguito </a:t>
            </a:r>
            <a:r>
              <a:rPr lang="it-IT" sz="24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i sistemi di AI</a:t>
            </a:r>
            <a:r>
              <a:rPr lang="it-IT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non sono più integralmente programmati, ma comportano una larga parte  di addestramento o apprendimento da un </a:t>
            </a:r>
            <a:r>
              <a:rPr lang="it-IT" sz="24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training set</a:t>
            </a:r>
            <a:r>
              <a:rPr lang="it-IT" sz="2400" i="1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it-IT" sz="2400" kern="1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spesso non controllato. (Sono ancora algoritmi?)</a:t>
            </a:r>
            <a:endParaRPr lang="it-IT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l">
              <a:spcBef>
                <a:spcPts val="800"/>
              </a:spcBef>
              <a:tabLst>
                <a:tab pos="4860925" algn="r"/>
              </a:tabLst>
            </a:pPr>
            <a:r>
              <a:rPr lang="it-IT" sz="24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Nascono nuovi termini: deep learning, </a:t>
            </a:r>
            <a:r>
              <a:rPr lang="it-IT" sz="24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trasformer</a:t>
            </a:r>
            <a:r>
              <a:rPr lang="it-IT" sz="24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, big data, machine learning, large </a:t>
            </a:r>
            <a:r>
              <a:rPr lang="it-IT" sz="24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language</a:t>
            </a:r>
            <a:r>
              <a:rPr lang="it-IT" sz="24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model, ecc.</a:t>
            </a:r>
          </a:p>
          <a:p>
            <a:pPr algn="l">
              <a:spcBef>
                <a:spcPts val="800"/>
              </a:spcBef>
              <a:tabLst>
                <a:tab pos="4860925" algn="r"/>
              </a:tabLst>
            </a:pPr>
            <a:endParaRPr lang="it-IT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l">
              <a:spcBef>
                <a:spcPts val="500"/>
              </a:spcBef>
              <a:tabLst>
                <a:tab pos="4860925" algn="r"/>
              </a:tabLst>
            </a:pPr>
            <a:r>
              <a:rPr lang="it-IT" sz="24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Siamo ormai agli a</a:t>
            </a:r>
            <a:r>
              <a:rPr lang="it-IT" sz="2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ssistenti tipo SIRI, Alexa</a:t>
            </a:r>
            <a:r>
              <a:rPr lang="it-IT" sz="24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; a</a:t>
            </a:r>
            <a:r>
              <a:rPr lang="it-IT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 </a:t>
            </a:r>
            <a:r>
              <a:rPr lang="it-IT" sz="24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Chatbot, ad </a:t>
            </a:r>
            <a:r>
              <a:rPr lang="it-IT" sz="24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AlphaGo</a:t>
            </a:r>
            <a:r>
              <a:rPr lang="it-IT" sz="2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</a:t>
            </a:r>
            <a:r>
              <a:rPr lang="it-IT" sz="24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it-IT" sz="24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ChatGPT</a:t>
            </a:r>
            <a:r>
              <a:rPr lang="it-IT" sz="24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(2022), ecc.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824148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D764022-01E1-8E9C-8A60-0858D3D3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24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4A4CA58-93CF-767D-26A5-80AB1FA968AF}"/>
              </a:ext>
            </a:extLst>
          </p:cNvPr>
          <p:cNvSpPr txBox="1"/>
          <p:nvPr/>
        </p:nvSpPr>
        <p:spPr>
          <a:xfrm>
            <a:off x="3318165" y="434198"/>
            <a:ext cx="5145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5.</a:t>
            </a:r>
          </a:p>
          <a:p>
            <a:pPr algn="ctr"/>
            <a:r>
              <a:rPr lang="it-IT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 sistemi di AI sono coscienti?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B99E559-7E0D-44B2-B128-06E38B56A442}"/>
              </a:ext>
            </a:extLst>
          </p:cNvPr>
          <p:cNvSpPr txBox="1"/>
          <p:nvPr/>
        </p:nvSpPr>
        <p:spPr>
          <a:xfrm>
            <a:off x="874858" y="1765521"/>
            <a:ext cx="10576036" cy="269048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Alcuni richiami (opinabili) sulla coscienza:</a:t>
            </a:r>
          </a:p>
          <a:p>
            <a:pPr marL="342900" lvl="0" indent="-34290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non c’è gradualità nella coscienza. O c’è o non c’è. </a:t>
            </a:r>
          </a:p>
          <a:p>
            <a:pPr marL="342900" lvl="0" indent="-34290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il salto cruciale è la </a:t>
            </a:r>
            <a:r>
              <a:rPr lang="it-IT" sz="24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senzienza</a:t>
            </a: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il passaggio dal segnale materiale alla esperienza </a:t>
            </a:r>
          </a:p>
          <a:p>
            <a:pPr marL="342900" lvl="0" indent="-34290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coscienza = autocoscienza.</a:t>
            </a:r>
          </a:p>
          <a:p>
            <a:pPr marL="342900" lvl="0" indent="-34290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l’autoriferimento è necessario, ma non sufficiente</a:t>
            </a:r>
          </a:p>
          <a:p>
            <a:pPr marL="342900" lvl="0" indent="-34290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s</a:t>
            </a: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tati alterati di coscienza, attività onirica (solo su domande)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431E6F-A6AD-53FC-D144-FF59A78CB458}"/>
              </a:ext>
            </a:extLst>
          </p:cNvPr>
          <p:cNvSpPr txBox="1"/>
          <p:nvPr/>
        </p:nvSpPr>
        <p:spPr>
          <a:xfrm>
            <a:off x="4950372" y="5864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5E471E-4345-95B1-2D1F-E776F2D6B10A}"/>
              </a:ext>
            </a:extLst>
          </p:cNvPr>
          <p:cNvSpPr txBox="1"/>
          <p:nvPr/>
        </p:nvSpPr>
        <p:spPr>
          <a:xfrm>
            <a:off x="874858" y="4586995"/>
            <a:ext cx="10576036" cy="1390124"/>
          </a:xfrm>
          <a:prstGeom prst="rect">
            <a:avLst/>
          </a:prstGeom>
          <a:noFill/>
          <a:ln w="3175" cap="sq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it-IT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Problemi della coscienza (Chalmers (1995)</a:t>
            </a:r>
          </a:p>
          <a:p>
            <a:pPr algn="just">
              <a:spcBef>
                <a:spcPts val="500"/>
              </a:spcBef>
            </a:pPr>
            <a:r>
              <a:rPr lang="it-IT" sz="24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E</a:t>
            </a:r>
            <a:r>
              <a:rPr lang="it-IT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asy: memoria, ragionamento, coordinamento motorio, gestione della sensorialità ...</a:t>
            </a:r>
          </a:p>
          <a:p>
            <a:pPr algn="just">
              <a:spcBef>
                <a:spcPts val="500"/>
              </a:spcBef>
            </a:pPr>
            <a:r>
              <a:rPr lang="it-IT" sz="24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Hard: come dal cervello emani una persona senziente </a:t>
            </a:r>
            <a:endParaRPr lang="it-IT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411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A2FEEF5-131D-8461-9B7C-EAC9C7271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b="1" smtClean="0">
                <a:latin typeface="Arial Black" panose="020B0A04020102020204" pitchFamily="34" charset="0"/>
                <a:cs typeface="Times New Roman" panose="02020603050405020304" pitchFamily="18" charset="0"/>
              </a:rPr>
              <a:t>25</a:t>
            </a:fld>
            <a:r>
              <a:rPr lang="it-IT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di 28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425B3E1-4605-C372-8480-FC126AD20441}"/>
              </a:ext>
            </a:extLst>
          </p:cNvPr>
          <p:cNvSpPr txBox="1"/>
          <p:nvPr/>
        </p:nvSpPr>
        <p:spPr>
          <a:xfrm>
            <a:off x="777688" y="1302355"/>
            <a:ext cx="10636623" cy="3995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it-IT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Alcune opinioni </a:t>
            </a:r>
            <a:r>
              <a:rPr lang="it-IT" sz="2800" strike="sng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eccentriche</a:t>
            </a:r>
            <a:r>
              <a:rPr lang="it-IT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sulla coscienza biologica, ma non umana</a:t>
            </a:r>
          </a:p>
          <a:p>
            <a:pPr algn="ctr">
              <a:spcBef>
                <a:spcPts val="500"/>
              </a:spcBef>
            </a:pPr>
            <a:endParaRPr lang="it-IT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it-IT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Cambridge </a:t>
            </a:r>
            <a:r>
              <a:rPr lang="it-IT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Declaration</a:t>
            </a:r>
            <a:r>
              <a:rPr lang="it-IT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</a:t>
            </a:r>
            <a:r>
              <a:rPr lang="it-IT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Consciousness</a:t>
            </a: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https://fcmconference.org/img/CambridgeDeclarationOnConsciousness.pdf</a:t>
            </a: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it-IT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(Anche gli animali sono </a:t>
            </a:r>
            <a:r>
              <a:rPr lang="it-IT" sz="24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dichiarati</a:t>
            </a:r>
            <a:r>
              <a:rPr lang="it-IT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coscienti)</a:t>
            </a:r>
            <a:endParaRPr lang="it-IT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it-IT" sz="2400" i="1" kern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Exclusive</a:t>
            </a:r>
            <a:r>
              <a:rPr lang="it-IT" sz="2400" i="1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Oliver Sacks, Antonio Damasio and Others </a:t>
            </a:r>
            <a:r>
              <a:rPr lang="it-IT" sz="2400" i="1" kern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Debate</a:t>
            </a:r>
            <a:r>
              <a:rPr lang="it-IT" sz="2400" i="1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Christof Koch on the Nature of </a:t>
            </a:r>
            <a:r>
              <a:rPr lang="it-IT" sz="2400" i="1" kern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Consciousness</a:t>
            </a:r>
            <a:r>
              <a:rPr lang="it-IT" sz="24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Scientific American, Mind, Guest blog of June 17 2015 (</a:t>
            </a:r>
            <a:r>
              <a:rPr lang="it-IT" sz="2400" kern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l’origine della coscienza risiede nei pori della membrana neurale</a:t>
            </a:r>
            <a:r>
              <a:rPr lang="it-IT" sz="24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icholas Humphrey, </a:t>
            </a:r>
            <a:r>
              <a:rPr lang="it-IT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SENTIENCE</a:t>
            </a:r>
            <a:r>
              <a:rPr lang="it-IT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it-IT" sz="24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Solo</a:t>
            </a:r>
            <a:r>
              <a:rPr lang="it-IT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gli animali omeotermi, </a:t>
            </a:r>
            <a:r>
              <a:rPr lang="it-IT" sz="24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mammiferi e uccelli hanno coscienza</a:t>
            </a: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Sostenuto indipendentemente anche da </a:t>
            </a:r>
            <a:r>
              <a:rPr lang="it-IT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</a:t>
            </a: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Churchland</a:t>
            </a: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475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688DA1B-6933-4D11-F359-ADC9637B8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26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986424E-14BF-961B-AF6B-248E75D03917}"/>
              </a:ext>
            </a:extLst>
          </p:cNvPr>
          <p:cNvSpPr txBox="1"/>
          <p:nvPr/>
        </p:nvSpPr>
        <p:spPr>
          <a:xfrm>
            <a:off x="974026" y="723137"/>
            <a:ext cx="9746526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Alcune opinioni recenti sulla coscienza e la AI</a:t>
            </a:r>
          </a:p>
          <a:p>
            <a:pPr algn="ctr"/>
            <a:endParaRPr lang="it-IT" sz="1200" kern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Stephen M. Fleming ed altri 123 autori,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Integrated Information Theory of Consciousness as Pseudoscience”,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PsyarXiv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settembre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2023 (la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teoria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IIT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Tononi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marchiata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“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pseudoscienza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  <a:endParaRPr lang="it-IT" sz="2000" kern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Christof Koch “What 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It ‘Feel’ Like to Be a Chatbot?” Scientific American, September 2023.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Titolo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coniato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celebre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articolo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Thomas Nagel, 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”What Is It Like To Be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Bat?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it-IT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raduzione in: D. Hofstadter e Daniel </a:t>
            </a:r>
            <a:r>
              <a:rPr lang="it-IT" sz="20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Dennett</a:t>
            </a:r>
            <a:r>
              <a:rPr lang="it-IT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it-IT" sz="2000" i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L’io della mente</a:t>
            </a:r>
            <a:r>
              <a:rPr lang="it-IT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Adelphi 1985, pp. 379-91.) (Sostiene che la coscienza non può essere simulata, ma solo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”con</a:t>
            </a:r>
            <a:r>
              <a:rPr lang="it-IT" sz="20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stituted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”.) (Che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possa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sorgere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solo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nel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vivente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it-IT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Patrick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Butlin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18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it-IT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Consciousness</a:t>
            </a:r>
            <a:r>
              <a:rPr lang="it-IT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it-IT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Artificial</a:t>
            </a:r>
            <a:r>
              <a:rPr lang="it-IT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Intelligence: 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from the Science of Consciousness”,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17 Aug 2023. (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Prendono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serio un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certo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numero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teorie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correnti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della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coscienza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esclusa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IIT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cercano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it-IT" sz="20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</a:t>
            </a:r>
            <a:r>
              <a:rPr lang="it-IT" sz="20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  <a:r>
              <a:rPr lang="it-IT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della coscienza, sono prudenti, ma non tematizzano l’esperienza.)</a:t>
            </a:r>
            <a:endParaRPr lang="en-US" sz="200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rancesco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Gagliardi: Pulsioni suicide o suicidio in un sistema AI come marca (tragica) di coscienza. In </a:t>
            </a:r>
            <a:r>
              <a:rPr lang="it-IT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COSCIENZA. PROSPETTIVE SCIENTIFICHE E FILOSOFICHE, Aracne, imminente.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9105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77AB56D-1526-BD6E-624C-991AC2B8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27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5288C05-EBEB-EA2C-0FCA-36ACA11B5FFC}"/>
              </a:ext>
            </a:extLst>
          </p:cNvPr>
          <p:cNvSpPr txBox="1"/>
          <p:nvPr/>
        </p:nvSpPr>
        <p:spPr>
          <a:xfrm>
            <a:off x="4395856" y="1087821"/>
            <a:ext cx="3400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</a:pPr>
            <a:r>
              <a:rPr lang="it-IT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Alcune considerazioni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C0AC716-1CC4-E83F-66BE-22D799644E91}"/>
              </a:ext>
            </a:extLst>
          </p:cNvPr>
          <p:cNvSpPr txBox="1"/>
          <p:nvPr/>
        </p:nvSpPr>
        <p:spPr>
          <a:xfrm>
            <a:off x="2157888" y="1876097"/>
            <a:ext cx="8389243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500"/>
              </a:spcBef>
              <a:spcAft>
                <a:spcPts val="0"/>
              </a:spcAft>
            </a:pP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Easy </a:t>
            </a:r>
            <a:r>
              <a:rPr lang="it-IT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problems</a:t>
            </a: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= AI debole = già fatto</a:t>
            </a:r>
          </a:p>
          <a:p>
            <a:pPr algn="just">
              <a:spcBef>
                <a:spcPts val="500"/>
              </a:spcBef>
              <a:spcAft>
                <a:spcPts val="0"/>
              </a:spcAft>
            </a:pPr>
            <a:endParaRPr lang="it-IT" sz="12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spcBef>
                <a:spcPts val="500"/>
              </a:spcBef>
              <a:spcAft>
                <a:spcPts val="0"/>
              </a:spcAft>
            </a:pP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Opacità dei sistemi di AI a reti neurali.</a:t>
            </a:r>
          </a:p>
          <a:p>
            <a:pPr algn="just">
              <a:spcBef>
                <a:spcPts val="500"/>
              </a:spcBef>
              <a:spcAft>
                <a:spcPts val="0"/>
              </a:spcAft>
            </a:pP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Problema della </a:t>
            </a:r>
            <a:r>
              <a:rPr lang="it-IT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XAI</a:t>
            </a: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it-IT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Explainable</a:t>
            </a: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it-IT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Artificial</a:t>
            </a: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Intelligence)</a:t>
            </a:r>
          </a:p>
          <a:p>
            <a:pPr algn="just">
              <a:spcBef>
                <a:spcPts val="500"/>
              </a:spcBef>
              <a:spcAft>
                <a:spcPts val="0"/>
              </a:spcAft>
            </a:pP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Ora che sono stati sviluppati Chatbot in grado di parlare </a:t>
            </a:r>
            <a:r>
              <a:rPr lang="it-IT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di se stessi si potrà interrogarli e sulle loro modalità di funzionamento?  </a:t>
            </a:r>
          </a:p>
          <a:p>
            <a:pPr algn="just">
              <a:spcBef>
                <a:spcPts val="500"/>
              </a:spcBef>
              <a:spcAft>
                <a:spcPts val="0"/>
              </a:spcAft>
            </a:pPr>
            <a:endParaRPr lang="it-IT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spcBef>
                <a:spcPts val="500"/>
              </a:spcBef>
              <a:spcAft>
                <a:spcPts val="0"/>
              </a:spcAft>
            </a:pP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Ove sistemi di AI divenissero coscienti, </a:t>
            </a:r>
            <a:r>
              <a:rPr lang="it-IT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ipso facto </a:t>
            </a: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diventerebbero titolari di diritti, introducendo così la coscienza etica a fianco della coscienza di consapevolezza.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6171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E73516A-959C-6D90-8DC9-EDE6378E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28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CF3819-24D0-3DF5-8289-B3027CC3AEE1}"/>
              </a:ext>
            </a:extLst>
          </p:cNvPr>
          <p:cNvSpPr txBox="1"/>
          <p:nvPr/>
        </p:nvSpPr>
        <p:spPr>
          <a:xfrm>
            <a:off x="5143655" y="702092"/>
            <a:ext cx="190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infine ...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FCF8A85-D9E8-F3FE-0FE0-E8546179D7CF}"/>
              </a:ext>
            </a:extLst>
          </p:cNvPr>
          <p:cNvSpPr txBox="1"/>
          <p:nvPr/>
        </p:nvSpPr>
        <p:spPr>
          <a:xfrm>
            <a:off x="2046210" y="1399697"/>
            <a:ext cx="8548217" cy="4606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cosa mi tranquillizzerebbe per attribuire coscienza a qualche entità a me esterna?</a:t>
            </a:r>
          </a:p>
          <a:p>
            <a:pPr>
              <a:spcBef>
                <a:spcPts val="800"/>
              </a:spcBef>
            </a:pP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lo so perché non so dire cos’è la coscienza.</a:t>
            </a:r>
          </a:p>
          <a:p>
            <a:pPr>
              <a:spcBef>
                <a:spcPts val="800"/>
              </a:spcBef>
            </a:pP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È questo il mio pensiero quando penso alla coscienza.</a:t>
            </a:r>
          </a:p>
          <a:p>
            <a:pPr>
              <a:spcBef>
                <a:spcPts val="800"/>
              </a:spcBef>
            </a:pP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posso far altro che assumere che l’altro, se è un essere umano, sia cosciente e suscettibile di affetti.</a:t>
            </a:r>
          </a:p>
          <a:p>
            <a:pPr>
              <a:spcBef>
                <a:spcPts val="800"/>
              </a:spcBef>
            </a:pP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L’esistenza di sistemi artificiali, che </a:t>
            </a:r>
            <a:r>
              <a:rPr lang="it-IT" sz="2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sembrano</a:t>
            </a: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essere coscienti, apre un altro pannello del problema mente-corpo.</a:t>
            </a:r>
          </a:p>
          <a:p>
            <a:pPr>
              <a:spcBef>
                <a:spcPts val="800"/>
              </a:spcBef>
            </a:pP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discussione si arricchisce, ma quell’interrogativo rimane e, non potendo parlarne, devo tacere.</a:t>
            </a:r>
          </a:p>
        </p:txBody>
      </p:sp>
    </p:spTree>
    <p:extLst>
      <p:ext uri="{BB962C8B-B14F-4D97-AF65-F5344CB8AC3E}">
        <p14:creationId xmlns:p14="http://schemas.microsoft.com/office/powerpoint/2010/main" val="1250052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8D14936-A1CA-3537-7B6D-5BF6B057C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4047" y="1158503"/>
            <a:ext cx="10183906" cy="4195161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</a:p>
          <a:p>
            <a:pPr algn="ctr"/>
            <a:r>
              <a:rPr lang="it-IT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Coscienza e intelligenza</a:t>
            </a:r>
            <a:endParaRPr lang="it-I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Tutti "sappiamo" cos’è la coscienza. Ma lo sappiamo veramente se dobbiamo spiegarla a un altro?</a:t>
            </a:r>
          </a:p>
          <a:p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L’intelligenza non ha una definizione ufficiale ma è sicuramente associata alla razionalità e alla logica, al ragionamento, alla risoluzione di problemi, all’astrazione e alla creatività.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D494C2A-C373-DBE8-7A80-929AC652F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3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</p:spTree>
    <p:extLst>
      <p:ext uri="{BB962C8B-B14F-4D97-AF65-F5344CB8AC3E}">
        <p14:creationId xmlns:p14="http://schemas.microsoft.com/office/powerpoint/2010/main" val="4155127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D9CB530-2794-01B6-6975-CBD144F2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4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4BC9F8-F924-DC82-4675-1F8DCD6F4226}"/>
              </a:ext>
            </a:extLst>
          </p:cNvPr>
          <p:cNvSpPr txBox="1"/>
          <p:nvPr/>
        </p:nvSpPr>
        <p:spPr>
          <a:xfrm>
            <a:off x="1074174" y="1280310"/>
            <a:ext cx="1027962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Spesso si confondono coscienza e intelligenza.</a:t>
            </a:r>
          </a:p>
          <a:p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Basta un minimo di analisi per convincersi che la coscienza comporta esperienze interne non comunicabili.</a:t>
            </a:r>
          </a:p>
          <a:p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(Brevissimo excursus sull’esperimento mentale "Mary")</a:t>
            </a:r>
          </a:p>
          <a:p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contro l’intelligenza è pubblica. L’intelligenza produce eventi e risultati accessibili a tutti.</a:t>
            </a:r>
          </a:p>
          <a:p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Terrò distinte la coscienza e l’intelligenza.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2645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E18C293-49BA-40A8-8008-570961C7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pPr/>
              <a:t>5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96EB0FE-60BB-C43D-32F9-929640DD1F43}"/>
              </a:ext>
            </a:extLst>
          </p:cNvPr>
          <p:cNvSpPr txBox="1"/>
          <p:nvPr/>
        </p:nvSpPr>
        <p:spPr>
          <a:xfrm>
            <a:off x="3351686" y="276318"/>
            <a:ext cx="4849404" cy="12028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spcBef>
                <a:spcPts val="500"/>
              </a:spcBef>
            </a:pPr>
            <a:r>
              <a:rPr lang="it-IT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2.</a:t>
            </a:r>
          </a:p>
          <a:p>
            <a:pPr lvl="0" algn="ctr">
              <a:spcBef>
                <a:spcPts val="500"/>
              </a:spcBef>
            </a:pPr>
            <a:r>
              <a:rPr lang="it-IT" sz="2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it-IT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nizi della intelligenza artificiale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4293793-775D-7222-B8C8-03A793DDF4A3}"/>
              </a:ext>
            </a:extLst>
          </p:cNvPr>
          <p:cNvSpPr txBox="1"/>
          <p:nvPr/>
        </p:nvSpPr>
        <p:spPr>
          <a:xfrm>
            <a:off x="1382896" y="1353339"/>
            <a:ext cx="8786984" cy="5152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tabLst>
                <a:tab pos="4860925" algn="r"/>
              </a:tabLst>
            </a:pPr>
            <a:r>
              <a:rPr lang="it-I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Articolo determinante:</a:t>
            </a:r>
          </a:p>
          <a:p>
            <a:pPr>
              <a:spcBef>
                <a:spcPts val="500"/>
              </a:spcBef>
              <a:tabLst>
                <a:tab pos="4860925" algn="r"/>
              </a:tabLst>
            </a:pPr>
            <a:r>
              <a:rPr lang="it-IT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Alan Turing, “Computing </a:t>
            </a:r>
            <a:r>
              <a:rPr lang="it-IT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Machinery</a:t>
            </a:r>
            <a:r>
              <a:rPr lang="it-IT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Intelligence”,  Mind 1950</a:t>
            </a:r>
            <a:r>
              <a:rPr lang="it-I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spcBef>
                <a:spcPts val="500"/>
              </a:spcBef>
              <a:tabLst>
                <a:tab pos="4860925" algn="r"/>
              </a:tabLst>
            </a:pPr>
            <a:r>
              <a:rPr lang="it-I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(T</a:t>
            </a:r>
            <a:r>
              <a:rPr lang="it-IT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raduzione in: D. Hofstadter e Daniel </a:t>
            </a:r>
            <a:r>
              <a:rPr lang="it-IT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Dennett</a:t>
            </a:r>
            <a:r>
              <a:rPr lang="it-IT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it-IT" i="1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L’io della mente</a:t>
            </a:r>
            <a:r>
              <a:rPr lang="it-IT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Adelphi 1985, pp. 61-75)</a:t>
            </a:r>
          </a:p>
          <a:p>
            <a:pPr>
              <a:spcBef>
                <a:spcPts val="500"/>
              </a:spcBef>
              <a:tabLst>
                <a:tab pos="4860925" algn="r"/>
              </a:tabLst>
            </a:pPr>
            <a:endParaRPr lang="it-IT" sz="1000" kern="100" dirty="0">
              <a:latin typeface="Times New Roman" panose="02020603050405020304" pitchFamily="18" charset="0"/>
            </a:endParaRPr>
          </a:p>
          <a:p>
            <a:pPr>
              <a:spcBef>
                <a:spcPts val="500"/>
              </a:spcBef>
              <a:tabLst>
                <a:tab pos="4860925" algn="r"/>
              </a:tabLst>
            </a:pPr>
            <a:r>
              <a:rPr lang="it-IT" sz="2400" kern="100" dirty="0">
                <a:latin typeface="Times New Roman" panose="02020603050405020304" pitchFamily="18" charset="0"/>
              </a:rPr>
              <a:t>Il Test di Turing</a:t>
            </a:r>
            <a:endParaRPr lang="it-IT" sz="2400" kern="100" dirty="0"/>
          </a:p>
          <a:p>
            <a:pPr>
              <a:spcBef>
                <a:spcPts val="500"/>
              </a:spcBef>
              <a:tabLst>
                <a:tab pos="4860925" algn="r"/>
              </a:tabLst>
            </a:pPr>
            <a:endParaRPr lang="it-IT" sz="1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it-I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Iniziativa accademica:</a:t>
            </a:r>
          </a:p>
          <a:p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Dartmouth 1956 «Lo studio [della </a:t>
            </a:r>
            <a:r>
              <a:rPr lang="it-IT" sz="24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intelligenza artificiale</a:t>
            </a: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] procederà sulla base della congettura per cui, in linea di principio, ogni aspetto dell’apprendimento o una qualsiasi altra caratteristica dell’intelligenza </a:t>
            </a:r>
            <a:r>
              <a:rPr lang="it-IT" sz="24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possano essere descritte così precisamente da poter costruire una macchina che le simuli</a:t>
            </a: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.» </a:t>
            </a:r>
          </a:p>
          <a:p>
            <a:endParaRPr lang="it-IT" dirty="0">
              <a:latin typeface="Times New Roman" panose="02020603050405020304" pitchFamily="18" charset="0"/>
            </a:endParaRPr>
          </a:p>
          <a:p>
            <a:r>
              <a:rPr lang="it-IT" sz="2400" dirty="0">
                <a:latin typeface="Times New Roman" panose="02020603050405020304" pitchFamily="18" charset="0"/>
              </a:rPr>
              <a:t>Dalla simulazione speranza di ottenere suggerimenti per comprendere il vero sistema nervoso  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480687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E18C293-49BA-40A8-8008-570961C7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b="1" smtClean="0">
                <a:latin typeface="Arial Black" panose="020B0A04020102020204" pitchFamily="34" charset="0"/>
                <a:cs typeface="Times New Roman" panose="02020603050405020304" pitchFamily="18" charset="0"/>
              </a:rPr>
              <a:pPr/>
              <a:t>6</a:t>
            </a:fld>
            <a:r>
              <a:rPr lang="it-IT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di 28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96EB0FE-60BB-C43D-32F9-929640DD1F43}"/>
              </a:ext>
            </a:extLst>
          </p:cNvPr>
          <p:cNvSpPr txBox="1"/>
          <p:nvPr/>
        </p:nvSpPr>
        <p:spPr>
          <a:xfrm>
            <a:off x="1297329" y="308164"/>
            <a:ext cx="9825371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500"/>
              </a:spcBef>
            </a:pPr>
            <a:r>
              <a:rPr lang="it-IT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2.a</a:t>
            </a:r>
            <a:r>
              <a:rPr lang="it-IT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lvl="0" algn="ctr">
              <a:spcBef>
                <a:spcPts val="500"/>
              </a:spcBef>
            </a:pPr>
            <a:r>
              <a:rPr lang="it-IT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 reti neurali artificiali</a:t>
            </a:r>
          </a:p>
          <a:p>
            <a:pPr>
              <a:spcBef>
                <a:spcPts val="500"/>
              </a:spcBef>
            </a:pPr>
            <a:r>
              <a:rPr lang="it-IT" sz="20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Nell’articolo fondamentale </a:t>
            </a:r>
            <a:r>
              <a:rPr lang="it-IT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“A </a:t>
            </a:r>
            <a:r>
              <a:rPr lang="it-IT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Logical</a:t>
            </a:r>
            <a:r>
              <a:rPr lang="it-IT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it-IT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Calculus</a:t>
            </a:r>
            <a:r>
              <a:rPr lang="it-IT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of </a:t>
            </a:r>
            <a:r>
              <a:rPr lang="it-IT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Ideas</a:t>
            </a:r>
            <a:r>
              <a:rPr lang="it-IT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it-IT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Immanent</a:t>
            </a:r>
            <a:r>
              <a:rPr lang="it-IT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</a:t>
            </a:r>
            <a:r>
              <a:rPr lang="it-IT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Nervous</a:t>
            </a:r>
            <a:r>
              <a:rPr lang="it-IT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Activity” di </a:t>
            </a:r>
            <a:r>
              <a:rPr lang="it-IT" sz="2000" kern="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McCulloch</a:t>
            </a:r>
            <a:r>
              <a:rPr lang="it-IT" sz="20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 &amp; Pitts del </a:t>
            </a:r>
            <a:r>
              <a:rPr lang="it-IT" sz="2000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1943</a:t>
            </a:r>
            <a:r>
              <a:rPr lang="it-IT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viene introdotto il neurone artificiale</a:t>
            </a:r>
            <a:endParaRPr lang="it-IT" sz="2000" dirty="0"/>
          </a:p>
        </p:txBody>
      </p:sp>
      <p:pic>
        <p:nvPicPr>
          <p:cNvPr id="8" name="Immagine 7" descr="Immagine che contiene diagramma, linea, cerchio, testo&#10;&#10;Descrizione generata automaticamente">
            <a:extLst>
              <a:ext uri="{FF2B5EF4-FFF2-40B4-BE49-F238E27FC236}">
                <a16:creationId xmlns:a16="http://schemas.microsoft.com/office/drawing/2014/main" id="{4ABA6260-1381-E0F7-62FB-2338389FB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34" y="2190731"/>
            <a:ext cx="8287966" cy="4762846"/>
          </a:xfrm>
          <a:prstGeom prst="rect">
            <a:avLst/>
          </a:prstGeom>
        </p:spPr>
      </p:pic>
      <p:pic>
        <p:nvPicPr>
          <p:cNvPr id="22" name="Immagine 21" descr="Immagine che contiene linea, schermata, diagramma, Diagramma">
            <a:extLst>
              <a:ext uri="{FF2B5EF4-FFF2-40B4-BE49-F238E27FC236}">
                <a16:creationId xmlns:a16="http://schemas.microsoft.com/office/drawing/2014/main" id="{8C9DC717-F305-10CC-2CF8-C97BC3ECB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43" y="3894162"/>
            <a:ext cx="1055557" cy="8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0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4B87A64-E53A-C91D-30E3-1CAE07E1E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7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7F50B8-0E5F-D3F8-55FB-97744C43801F}"/>
              </a:ext>
            </a:extLst>
          </p:cNvPr>
          <p:cNvSpPr txBox="1"/>
          <p:nvPr/>
        </p:nvSpPr>
        <p:spPr>
          <a:xfrm>
            <a:off x="2181256" y="683538"/>
            <a:ext cx="853951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reti neurali artificiali erano realizzate:</a:t>
            </a:r>
          </a:p>
          <a:p>
            <a:endParaRPr lang="it-IT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 dispositivi materiali (elettromeccanici)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oppure simulate su calcolatori.</a:t>
            </a:r>
          </a:p>
          <a:p>
            <a:endParaRPr lang="it-IT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Inoltre la disposizione dei pesi (il </a:t>
            </a:r>
            <a:r>
              <a:rPr lang="it-I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connettoma</a:t>
            </a: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può essere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unidirezionale o </a:t>
            </a:r>
            <a:r>
              <a:rPr lang="it-IT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feedforward</a:t>
            </a:r>
            <a:endParaRPr lang="it-IT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oppure con anelli: reti neurali ricorrenti 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2AE3A84-F324-23E1-12AA-840911EEE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098" y="3719294"/>
            <a:ext cx="6522654" cy="300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4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A72D242-4C43-F156-6A27-5559615F5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8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B495591-BBDE-B914-A55B-4108F8926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71" y="1514006"/>
            <a:ext cx="8034729" cy="534399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72D5363-D578-9385-87FE-9A5CBDC37728}"/>
              </a:ext>
            </a:extLst>
          </p:cNvPr>
          <p:cNvSpPr txBox="1"/>
          <p:nvPr/>
        </p:nvSpPr>
        <p:spPr>
          <a:xfrm>
            <a:off x="4961744" y="644577"/>
            <a:ext cx="2518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PERCEPTRON</a:t>
            </a:r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Frank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Rosenblatt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1958</a:t>
            </a:r>
          </a:p>
        </p:txBody>
      </p:sp>
    </p:spTree>
    <p:extLst>
      <p:ext uri="{BB962C8B-B14F-4D97-AF65-F5344CB8AC3E}">
        <p14:creationId xmlns:p14="http://schemas.microsoft.com/office/powerpoint/2010/main" val="1445100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474D6E-0138-479E-3E4F-774218FD6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A591-606E-44CA-85F4-DE3D58B9AC04}" type="slidenum">
              <a:rPr lang="it-IT" smtClean="0">
                <a:latin typeface="Arial Black" panose="020B0A04020102020204" pitchFamily="34" charset="0"/>
              </a:rPr>
              <a:t>9</a:t>
            </a:fld>
            <a:r>
              <a:rPr lang="it-IT" dirty="0">
                <a:latin typeface="Arial Black" panose="020B0A04020102020204" pitchFamily="34" charset="0"/>
              </a:rPr>
              <a:t> di 28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A9F096-954E-4CDA-6F29-FCC426EA5FAD}"/>
              </a:ext>
            </a:extLst>
          </p:cNvPr>
          <p:cNvSpPr txBox="1"/>
          <p:nvPr/>
        </p:nvSpPr>
        <p:spPr>
          <a:xfrm>
            <a:off x="1394460" y="466444"/>
            <a:ext cx="94030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Apprendimento</a:t>
            </a:r>
          </a:p>
          <a:p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  strati di neuroni: sensoriale associativo, decisionale</a:t>
            </a:r>
          </a:p>
          <a:p>
            <a:r>
              <a:rPr lang="it-IT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Algoritmo di apprendimento:</a:t>
            </a:r>
          </a:p>
          <a:p>
            <a:endParaRPr lang="it-IT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 applica un ingresso con risposta nota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risposta corretta i pesi non variano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risposta errata si variano opportunamente i pesi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 ripete fino a sufficiente accordo della risposta con la risposta nota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 ripete per ogni ingresso del </a:t>
            </a:r>
            <a:r>
              <a:rPr lang="it-I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processo di apprendimento, </a:t>
            </a:r>
            <a:r>
              <a:rPr lang="it-IT" sz="2400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incluso</a:t>
            </a:r>
            <a:r>
              <a:rPr lang="it-I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 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set, </a:t>
            </a:r>
            <a:r>
              <a:rPr lang="it-I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è un algoritmo?</a:t>
            </a:r>
          </a:p>
        </p:txBody>
      </p:sp>
    </p:spTree>
    <p:extLst>
      <p:ext uri="{BB962C8B-B14F-4D97-AF65-F5344CB8AC3E}">
        <p14:creationId xmlns:p14="http://schemas.microsoft.com/office/powerpoint/2010/main" val="34450837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2953</TotalTime>
  <Words>1451</Words>
  <Application>Microsoft Office PowerPoint</Application>
  <PresentationFormat>Widescreen</PresentationFormat>
  <Paragraphs>179</Paragraphs>
  <Slides>28</Slides>
  <Notes>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5" baseType="lpstr">
      <vt:lpstr>Arial</vt:lpstr>
      <vt:lpstr>Arial Black</vt:lpstr>
      <vt:lpstr>Calibri</vt:lpstr>
      <vt:lpstr>Calibri Light</vt:lpstr>
      <vt:lpstr>Times New Roman</vt:lpstr>
      <vt:lpstr>Tema di Office</vt:lpstr>
      <vt:lpstr>Presentation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Dal neurone alla coscienza - Perché siamo il nostro cervello. </dc:title>
  <dc:creator>Giuseppe</dc:creator>
  <cp:lastModifiedBy>Giuseppe Trautteur</cp:lastModifiedBy>
  <cp:revision>49</cp:revision>
  <dcterms:created xsi:type="dcterms:W3CDTF">2022-10-28T11:56:16Z</dcterms:created>
  <dcterms:modified xsi:type="dcterms:W3CDTF">2023-09-27T21:15:22Z</dcterms:modified>
</cp:coreProperties>
</file>